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85" r:id="rId5"/>
    <p:sldId id="286" r:id="rId6"/>
    <p:sldId id="287" r:id="rId7"/>
    <p:sldId id="288" r:id="rId8"/>
    <p:sldId id="289" r:id="rId9"/>
    <p:sldId id="290" r:id="rId10"/>
    <p:sldId id="266" r:id="rId11"/>
    <p:sldId id="267" r:id="rId12"/>
  </p:sldIdLst>
  <p:sldSz cx="18288000" cy="10287000"/>
  <p:notesSz cx="6858000" cy="9144000"/>
  <p:embeddedFontLst>
    <p:embeddedFont>
      <p:font typeface="NanumMyeongjo" panose="02020603020101020101" pitchFamily="18" charset="-127"/>
      <p:regular r:id="rId13"/>
      <p:bold r:id="rId14"/>
    </p:embeddedFont>
    <p:embeddedFont>
      <p:font typeface="Source Han Sans KR Medium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otham Bold" panose="020B0600000101010101" charset="0"/>
      <p:regular r:id="rId22"/>
      <p:bold r:id="rId23"/>
    </p:embeddedFont>
    <p:embeddedFont>
      <p:font typeface="나눔명조" panose="02020603020101020101" pitchFamily="18" charset="-127"/>
      <p:regular r:id="rId24"/>
      <p:bold r:id="rId25"/>
    </p:embeddedFont>
    <p:embeddedFont>
      <p:font typeface="Source Han Sans KR" panose="020B0600000101010101" charset="-127"/>
      <p:regular r:id="rId26"/>
    </p:embeddedFont>
    <p:embeddedFont>
      <p:font typeface="The Seasons" panose="020B0600000101010101" charset="0"/>
      <p:regular r:id="rId27"/>
    </p:embeddedFont>
    <p:embeddedFont>
      <p:font typeface="Source Han Sans KR Light" panose="020B0600000101010101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7663"/>
    <a:srgbClr val="F1E8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09" autoAdjust="0"/>
  </p:normalViewPr>
  <p:slideViewPr>
    <p:cSldViewPr>
      <p:cViewPr varScale="1">
        <p:scale>
          <a:sx n="44" d="100"/>
          <a:sy n="44" d="100"/>
        </p:scale>
        <p:origin x="102" y="8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43426" y="1332428"/>
            <a:ext cx="10443774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969"/>
              </a:lnSpc>
            </a:pPr>
            <a:r>
              <a:rPr lang="en-US" sz="8000" spc="-269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NanumMyeongjo"/>
                <a:sym typeface="Nanum Myeongjo"/>
              </a:rPr>
              <a:t>DB(</a:t>
            </a:r>
            <a:r>
              <a:rPr lang="en-US" sz="8000" spc="-269" dirty="0" err="1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NanumMyeongjo"/>
                <a:sym typeface="Nanum Myeongjo"/>
              </a:rPr>
              <a:t>DataBase</a:t>
            </a:r>
            <a:r>
              <a:rPr lang="en-US" sz="8000" spc="-269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NanumMyeongjo"/>
                <a:sym typeface="Nanum Myeongjo"/>
              </a:rPr>
              <a:t>)</a:t>
            </a:r>
          </a:p>
          <a:p>
            <a:pPr algn="l">
              <a:lnSpc>
                <a:spcPts val="11969"/>
              </a:lnSpc>
            </a:pPr>
            <a:r>
              <a:rPr lang="ko-KR" altLang="en-US" sz="8000" spc="-269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NanumMyeongjo"/>
                <a:sym typeface="Nanum Myeongjo"/>
              </a:rPr>
              <a:t>관계형 데이터 베이스</a:t>
            </a:r>
            <a:endParaRPr lang="en-US" altLang="ko-KR" sz="8000" spc="-269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NanumMyeongjo"/>
              <a:sym typeface="Nanum Myeongj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4466782" y="1491149"/>
            <a:ext cx="2521782" cy="842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341909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효율을</a:t>
            </a:r>
            <a:endParaRPr lang="en-US" altLang="ko-KR" sz="2400" dirty="0">
              <a:solidFill>
                <a:srgbClr val="341909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ko-KR" altLang="en-US" sz="2400" dirty="0">
                <a:solidFill>
                  <a:srgbClr val="341909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추구하는 개발자</a:t>
            </a:r>
            <a:endParaRPr lang="en-US" sz="2400" dirty="0">
              <a:solidFill>
                <a:srgbClr val="341909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0" y="7192061"/>
            <a:ext cx="18288000" cy="3094939"/>
            <a:chOff x="0" y="0"/>
            <a:chExt cx="4816593" cy="81512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815128"/>
            </a:xfrm>
            <a:custGeom>
              <a:avLst/>
              <a:gdLst/>
              <a:ahLst/>
              <a:cxnLst/>
              <a:rect l="l" t="t" r="r" b="b"/>
              <a:pathLst>
                <a:path w="4816592" h="815128">
                  <a:moveTo>
                    <a:pt x="0" y="0"/>
                  </a:moveTo>
                  <a:lnTo>
                    <a:pt x="4816592" y="0"/>
                  </a:lnTo>
                  <a:lnTo>
                    <a:pt x="4816592" y="815128"/>
                  </a:lnTo>
                  <a:lnTo>
                    <a:pt x="0" y="81512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28600"/>
              <a:ext cx="4816593" cy="1043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324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443426" y="8987409"/>
            <a:ext cx="6838920" cy="270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</a:pPr>
            <a:r>
              <a:rPr lang="ko-KR" altLang="en-US" sz="2100" dirty="0">
                <a:solidFill>
                  <a:srgbClr val="2B2727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개발자 </a:t>
            </a:r>
            <a:r>
              <a:rPr lang="ko-KR" altLang="en-US" sz="2100" dirty="0" err="1">
                <a:solidFill>
                  <a:srgbClr val="2B2727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조준곤</a:t>
            </a:r>
            <a:endParaRPr lang="en-US" sz="2100" dirty="0">
              <a:solidFill>
                <a:srgbClr val="2B2727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149643" y="9023755"/>
            <a:ext cx="6838920" cy="234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778"/>
              </a:lnSpc>
            </a:pPr>
            <a:r>
              <a:rPr lang="en-US" sz="1833" spc="229">
                <a:solidFill>
                  <a:srgbClr val="2B2727"/>
                </a:solidFill>
                <a:latin typeface="Gotham Bold"/>
                <a:ea typeface="Gotham Bold"/>
                <a:cs typeface="Gotham Bold"/>
                <a:sym typeface="Gotham Bold"/>
              </a:rPr>
              <a:t>PORTFOLIO</a:t>
            </a:r>
          </a:p>
        </p:txBody>
      </p:sp>
      <p:sp>
        <p:nvSpPr>
          <p:cNvPr id="9" name="AutoShape 9"/>
          <p:cNvSpPr/>
          <p:nvPr/>
        </p:nvSpPr>
        <p:spPr>
          <a:xfrm>
            <a:off x="1448188" y="4848066"/>
            <a:ext cx="0" cy="3568014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443426" y="4195783"/>
            <a:ext cx="51491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명조" panose="02020603020101020101" pitchFamily="18" charset="-127"/>
                <a:ea typeface="나눔명조" panose="02020603020101020101" pitchFamily="18" charset="-127"/>
              </a:rPr>
              <a:t>정형 데이터</a:t>
            </a:r>
            <a:r>
              <a:rPr lang="en-US" altLang="ko-KR" sz="2800" dirty="0" smtClean="0">
                <a:latin typeface="나눔명조" panose="02020603020101020101" pitchFamily="18" charset="-127"/>
                <a:ea typeface="나눔명조" panose="02020603020101020101" pitchFamily="18" charset="-127"/>
              </a:rPr>
              <a:t>(Oracle</a:t>
            </a:r>
            <a:r>
              <a:rPr lang="en-US" altLang="ko-KR" sz="2800" dirty="0" smtClean="0">
                <a:latin typeface="나눔명조" panose="02020603020101020101" pitchFamily="18" charset="-127"/>
                <a:ea typeface="나눔명조" panose="02020603020101020101" pitchFamily="18" charset="-127"/>
              </a:rPr>
              <a:t>) 2024.08.27</a:t>
            </a:r>
            <a:endParaRPr lang="ko-KR" altLang="en-US" sz="280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066" y="0"/>
            <a:ext cx="7556771" cy="10287000"/>
            <a:chOff x="0" y="0"/>
            <a:chExt cx="199026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90261" cy="2709333"/>
            </a:xfrm>
            <a:custGeom>
              <a:avLst/>
              <a:gdLst/>
              <a:ahLst/>
              <a:cxnLst/>
              <a:rect l="l" t="t" r="r" b="b"/>
              <a:pathLst>
                <a:path w="1990261" h="2709333">
                  <a:moveTo>
                    <a:pt x="0" y="0"/>
                  </a:moveTo>
                  <a:lnTo>
                    <a:pt x="1990261" y="0"/>
                  </a:lnTo>
                  <a:lnTo>
                    <a:pt x="199026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28600"/>
              <a:ext cx="1990261" cy="29379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324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37921" y="1451103"/>
            <a:ext cx="7174883" cy="7384795"/>
          </a:xfrm>
          <a:custGeom>
            <a:avLst/>
            <a:gdLst/>
            <a:ahLst/>
            <a:cxnLst/>
            <a:rect l="l" t="t" r="r" b="b"/>
            <a:pathLst>
              <a:path w="7174883" h="7384795">
                <a:moveTo>
                  <a:pt x="0" y="0"/>
                </a:moveTo>
                <a:lnTo>
                  <a:pt x="7174883" y="0"/>
                </a:lnTo>
                <a:lnTo>
                  <a:pt x="7174883" y="7384794"/>
                </a:lnTo>
                <a:lnTo>
                  <a:pt x="0" y="7384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4401" b="-5141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AutoShape 6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9970739" y="3333019"/>
            <a:ext cx="7288561" cy="1038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Key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의 개념 및 정의에 대한 이해</a:t>
            </a:r>
            <a:endParaRPr lang="en-US" altLang="ko-KR" spc="-53" dirty="0" smtClean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데이터 입력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출력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수정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삭제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(CRUD)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에 대한 이해</a:t>
            </a:r>
            <a:endParaRPr lang="en-US" altLang="ko-KR" sz="1800" spc="-53" dirty="0" smtClean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데이터 분리 저장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(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정규화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을 통한 데이터 관리 이해</a:t>
            </a:r>
            <a:endParaRPr lang="en-US" sz="1800" spc="-53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70739" y="1451103"/>
            <a:ext cx="5256732" cy="884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ko-KR" altLang="en-US" sz="5600" dirty="0">
                <a:solidFill>
                  <a:srgbClr val="341909"/>
                </a:solidFill>
                <a:latin typeface="The Seasons"/>
                <a:ea typeface="The Seasons"/>
                <a:cs typeface="The Seasons"/>
                <a:sym typeface="The Seasons"/>
              </a:rPr>
              <a:t>결론</a:t>
            </a:r>
            <a:endParaRPr lang="en-US" sz="5600" dirty="0">
              <a:solidFill>
                <a:srgbClr val="341909"/>
              </a:solidFill>
              <a:latin typeface="The Seasons"/>
              <a:ea typeface="The Seasons"/>
              <a:cs typeface="The Seasons"/>
              <a:sym typeface="The Seasons"/>
            </a:endParaRPr>
          </a:p>
        </p:txBody>
      </p:sp>
      <p:sp>
        <p:nvSpPr>
          <p:cNvPr id="18" name="TextBox 8"/>
          <p:cNvSpPr txBox="1"/>
          <p:nvPr/>
        </p:nvSpPr>
        <p:spPr>
          <a:xfrm>
            <a:off x="9970739" y="2549476"/>
            <a:ext cx="6934051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altLang="ko-KR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</a:t>
            </a:r>
            <a:r>
              <a:rPr lang="ko-KR" alt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과제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 </a:t>
            </a:r>
            <a:r>
              <a:rPr lang="ko-KR" alt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수행 후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9970739" y="4985945"/>
            <a:ext cx="6934051" cy="628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altLang="ko-KR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2.</a:t>
            </a:r>
            <a:r>
              <a:rPr lang="ko-KR" alt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더 </a:t>
            </a:r>
            <a:r>
              <a:rPr lang="ko-KR" altLang="en-US" sz="3199" spc="-95" dirty="0" err="1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알게된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 점 및 아쉬운 점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20" name="TextBox 10"/>
          <p:cNvSpPr txBox="1"/>
          <p:nvPr/>
        </p:nvSpPr>
        <p:spPr>
          <a:xfrm>
            <a:off x="9970739" y="5920335"/>
            <a:ext cx="7288561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시나리오 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2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번 문제에서 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event 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생성 시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랜덤 값을 부여하고 싶었으나</a:t>
            </a:r>
            <a: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br>
              <a:rPr lang="en-US" altLang="ko-KR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</a:b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방법을 찾지 못함</a:t>
            </a:r>
            <a:endParaRPr lang="en-US" altLang="ko-KR" spc="-53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ko-KR" altLang="en-US" sz="1800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데이터 분리를 조금 더 효율적으로 가능 할 것으로 보여짐</a:t>
            </a:r>
            <a:endParaRPr lang="en-US" altLang="ko-KR" sz="1800" spc="-53" dirty="0" smtClean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 marL="342900" indent="-342900" algn="l">
              <a:lnSpc>
                <a:spcPts val="2700"/>
              </a:lnSpc>
              <a:buAutoNum type="arabicPeriod"/>
            </a:pPr>
            <a:r>
              <a:rPr lang="ko-KR" altLang="en-US" spc="-53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실제 데이터의 흐름을 눈으로 확인이 불가능함</a:t>
            </a:r>
            <a:endParaRPr lang="en-US" sz="1800" spc="-53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41051" y="5861180"/>
            <a:ext cx="5815423" cy="234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8"/>
              </a:lnSpc>
            </a:pPr>
            <a:r>
              <a:rPr lang="en-US" sz="1833" spc="229">
                <a:solidFill>
                  <a:srgbClr val="2B2727"/>
                </a:solidFill>
                <a:latin typeface="Gotham Bold"/>
                <a:ea typeface="Gotham Bold"/>
                <a:cs typeface="Gotham Bold"/>
                <a:sym typeface="Gotham Bold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096701" y="4029350"/>
            <a:ext cx="8104122" cy="1468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54"/>
              </a:lnSpc>
            </a:pPr>
            <a:r>
              <a:rPr lang="en-US" sz="8600" spc="-258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감사합니다</a:t>
            </a:r>
          </a:p>
        </p:txBody>
      </p:sp>
      <p:sp>
        <p:nvSpPr>
          <p:cNvPr id="4" name="AutoShape 4"/>
          <p:cNvSpPr/>
          <p:nvPr/>
        </p:nvSpPr>
        <p:spPr>
          <a:xfrm>
            <a:off x="9144000" y="7017281"/>
            <a:ext cx="0" cy="2241019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>
            <a:off x="9144000" y="1028700"/>
            <a:ext cx="0" cy="2241019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33309" y="988434"/>
            <a:ext cx="4723118" cy="1366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4"/>
              </a:lnSpc>
            </a:pPr>
            <a:r>
              <a:rPr lang="en-US" sz="7800" spc="-234">
                <a:solidFill>
                  <a:srgbClr val="341909"/>
                </a:solidFill>
                <a:latin typeface="The Seasons"/>
                <a:ea typeface="The Seasons"/>
                <a:cs typeface="The Seasons"/>
                <a:sym typeface="The Seasons"/>
              </a:rPr>
              <a:t>Contents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12654" y="0"/>
            <a:ext cx="11075346" cy="10287000"/>
            <a:chOff x="0" y="0"/>
            <a:chExt cx="2916964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16964" cy="2709333"/>
            </a:xfrm>
            <a:custGeom>
              <a:avLst/>
              <a:gdLst/>
              <a:ahLst/>
              <a:cxnLst/>
              <a:rect l="l" t="t" r="r" b="b"/>
              <a:pathLst>
                <a:path w="2916964" h="2709333">
                  <a:moveTo>
                    <a:pt x="0" y="0"/>
                  </a:moveTo>
                  <a:lnTo>
                    <a:pt x="2916964" y="0"/>
                  </a:lnTo>
                  <a:lnTo>
                    <a:pt x="291696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28600"/>
              <a:ext cx="2916964" cy="29379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324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724181" y="1277187"/>
            <a:ext cx="4077420" cy="69249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00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공통 테이블</a:t>
            </a:r>
            <a:endParaRPr lang="en-US" altLang="ko-KR" sz="32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1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공통 문제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2.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논리적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개념적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3.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물리적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설계 및 결과</a:t>
            </a:r>
            <a:endParaRPr lang="en-US" altLang="ko-KR" sz="20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01. </a:t>
            </a:r>
            <a:r>
              <a:rPr lang="ko-KR" altLang="en-US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1</a:t>
            </a:r>
          </a:p>
          <a:p>
            <a:pPr algn="l">
              <a:lnSpc>
                <a:spcPts val="4000"/>
              </a:lnSpc>
            </a:pP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1.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1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번 문제</a:t>
            </a:r>
            <a:endParaRPr lang="en-US" altLang="ko-KR" sz="20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4000"/>
              </a:lnSpc>
            </a:pP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논리적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개념적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3.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물리적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02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</a:t>
            </a:r>
            <a:endParaRPr lang="en-US" altLang="ko-KR" sz="32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1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번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문제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2.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논리적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개념적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3.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물리적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설계</a:t>
            </a:r>
            <a:endParaRPr lang="en-US" altLang="ko-KR" sz="20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438192" y="1277187"/>
            <a:ext cx="4077420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03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2_1</a:t>
            </a: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1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2_1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번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문제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2.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논리적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개념적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3. </a:t>
            </a:r>
            <a:r>
              <a:rPr lang="ko-KR" altLang="en-US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물리적 설계</a:t>
            </a:r>
            <a:endParaRPr lang="en-US" altLang="ko-KR" sz="20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6000"/>
              </a:lnSpc>
            </a:pP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04. </a:t>
            </a:r>
            <a:r>
              <a:rPr lang="en-US" altLang="ko-KR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DB </a:t>
            </a:r>
            <a:r>
              <a:rPr lang="ko-KR" altLang="en-US" sz="32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분석</a:t>
            </a:r>
            <a:endParaRPr lang="en-US" altLang="ko-KR" sz="32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4000"/>
              </a:lnSpc>
            </a:pP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1.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시나리오 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1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번 문제</a:t>
            </a:r>
            <a:endParaRPr lang="en-US" altLang="ko-KR" sz="2000" dirty="0" smtClean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4000"/>
              </a:lnSpc>
            </a:pP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</a:t>
            </a: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2.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논리적</a:t>
            </a:r>
            <a:r>
              <a:rPr lang="en-US" altLang="ko-KR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개념적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  <a:p>
            <a:pPr algn="l">
              <a:lnSpc>
                <a:spcPts val="4000"/>
              </a:lnSpc>
            </a:pPr>
            <a:r>
              <a:rPr lang="en-US" altLang="ko-KR" sz="2000" dirty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    3. </a:t>
            </a:r>
            <a:r>
              <a:rPr lang="ko-KR" altLang="en-US" sz="20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Source Han Sans KR"/>
                <a:sym typeface="Source Han Sans KR"/>
              </a:rPr>
              <a:t>물리적 설계</a:t>
            </a:r>
            <a:endParaRPr lang="en-US" altLang="ko-KR" sz="20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3"/>
          <p:cNvSpPr/>
          <p:nvPr/>
        </p:nvSpPr>
        <p:spPr>
          <a:xfrm>
            <a:off x="7204084" y="0"/>
            <a:ext cx="11083916" cy="10287000"/>
          </a:xfrm>
          <a:custGeom>
            <a:avLst/>
            <a:gdLst/>
            <a:ahLst/>
            <a:cxnLst/>
            <a:rect l="l" t="t" r="r" b="b"/>
            <a:pathLst>
              <a:path w="2919221" h="2709333">
                <a:moveTo>
                  <a:pt x="0" y="0"/>
                </a:moveTo>
                <a:lnTo>
                  <a:pt x="2919221" y="0"/>
                </a:lnTo>
                <a:lnTo>
                  <a:pt x="2919221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83333" y="1419302"/>
            <a:ext cx="7461927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00. </a:t>
            </a:r>
            <a:r>
              <a:rPr lang="ko-KR" alt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공통 테이블</a:t>
            </a:r>
            <a:endParaRPr lang="en-US" sz="56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The Seasons"/>
              <a:sym typeface="The Seaso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3334" y="3086086"/>
            <a:ext cx="343146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공통 문제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83334" y="3924300"/>
            <a:ext cx="7461926" cy="16303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50"/>
              </a:lnSpc>
            </a:pPr>
            <a:r>
              <a:rPr lang="ko-KR" alt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고객관리</a:t>
            </a:r>
            <a:endParaRPr lang="ko-KR" alt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고객은 아이디와 이름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성별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포인트로 구성된다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아이디는 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8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글자이며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, 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중복된 아이디는 사용할 수 없다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이름은 한글로 최대 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5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글자 이며 성별은 남과 여로 저장한다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포인트는 최대 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9999.99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까지 저장할 수 있다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  <a:endParaRPr 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graphicFrame>
        <p:nvGraphicFramePr>
          <p:cNvPr id="13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233327"/>
              </p:ext>
            </p:extLst>
          </p:nvPr>
        </p:nvGraphicFramePr>
        <p:xfrm>
          <a:off x="683333" y="6972574"/>
          <a:ext cx="11250000" cy="2872800"/>
        </p:xfrm>
        <a:graphic>
          <a:graphicData uri="http://schemas.openxmlformats.org/drawingml/2006/table">
            <a:tbl>
              <a:tblPr/>
              <a:tblGrid>
                <a:gridCol w="225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3492983014"/>
                    </a:ext>
                  </a:extLst>
                </a:gridCol>
              </a:tblGrid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테이블 명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customerManagement</a:t>
                      </a:r>
                      <a:endParaRPr lang="en-US" sz="16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컬럼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성별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포인트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id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name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gender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point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number( , )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</a:t>
                      </a: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용량</a:t>
                      </a: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)</a:t>
                      </a: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8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10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6, 2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제약 조건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primary 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key, not null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check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check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check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한글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남</a:t>
                      </a: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/</a:t>
                      </a: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여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0 &lt;= point &lt; 10000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</a:tbl>
          </a:graphicData>
        </a:graphic>
      </p:graphicFrame>
      <p:sp>
        <p:nvSpPr>
          <p:cNvPr id="17" name="TextBox 5"/>
          <p:cNvSpPr txBox="1"/>
          <p:nvPr/>
        </p:nvSpPr>
        <p:spPr>
          <a:xfrm>
            <a:off x="683334" y="6134100"/>
            <a:ext cx="746192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논리적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/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개념적 설계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18" name="TextBox 5"/>
          <p:cNvSpPr txBox="1"/>
          <p:nvPr/>
        </p:nvSpPr>
        <p:spPr>
          <a:xfrm>
            <a:off x="6477000" y="3086086"/>
            <a:ext cx="4800600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3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물리적 설계 및 결과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8200" y="7200900"/>
            <a:ext cx="5679395" cy="2209800"/>
          </a:xfrm>
          <a:prstGeom prst="rect">
            <a:avLst/>
          </a:prstGeom>
          <a:ln>
            <a:solidFill>
              <a:srgbClr val="967663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3924299"/>
            <a:ext cx="10896600" cy="3355213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3"/>
          <p:cNvSpPr/>
          <p:nvPr/>
        </p:nvSpPr>
        <p:spPr>
          <a:xfrm>
            <a:off x="7204084" y="0"/>
            <a:ext cx="11083916" cy="10287000"/>
          </a:xfrm>
          <a:custGeom>
            <a:avLst/>
            <a:gdLst/>
            <a:ahLst/>
            <a:cxnLst/>
            <a:rect l="l" t="t" r="r" b="b"/>
            <a:pathLst>
              <a:path w="2919221" h="2709333">
                <a:moveTo>
                  <a:pt x="0" y="0"/>
                </a:moveTo>
                <a:lnTo>
                  <a:pt x="2919221" y="0"/>
                </a:lnTo>
                <a:lnTo>
                  <a:pt x="2919221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83333" y="1419302"/>
            <a:ext cx="7461927" cy="8843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01. </a:t>
            </a:r>
            <a:r>
              <a:rPr lang="ko-KR" alt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시나리오 </a:t>
            </a:r>
            <a:r>
              <a:rPr lang="en-US" altLang="ko-KR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1</a:t>
            </a:r>
            <a:endParaRPr lang="en-US" sz="56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The Seasons"/>
              <a:sym typeface="The Seaso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3334" y="3086086"/>
            <a:ext cx="495546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시나리오 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번 문제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83334" y="3924300"/>
            <a:ext cx="7461926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50"/>
              </a:lnSpc>
            </a:pPr>
            <a:r>
              <a:rPr lang="ko-KR" altLang="en-US" sz="1400" spc="-51" dirty="0" err="1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출석도장</a:t>
            </a:r>
            <a:endParaRPr lang="en-US" altLang="ko-KR" sz="1400" spc="-51" dirty="0" smtClean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>
              <a:lnSpc>
                <a:spcPts val="2550"/>
              </a:lnSpc>
            </a:pPr>
            <a:r>
              <a:rPr lang="ko-KR" alt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고객은 </a:t>
            </a:r>
            <a:r>
              <a:rPr lang="ko-KR" alt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출석도장을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찍을 수 있다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출석도장은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날짜를 저장한다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고객은 하루에 </a:t>
            </a:r>
            <a:r>
              <a:rPr lang="ko-KR" alt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여러번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</a:t>
            </a:r>
            <a:r>
              <a:rPr lang="ko-KR" alt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출석도장을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찍을 수 있다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  <a:endParaRPr 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graphicFrame>
        <p:nvGraphicFramePr>
          <p:cNvPr id="13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62357"/>
              </p:ext>
            </p:extLst>
          </p:nvPr>
        </p:nvGraphicFramePr>
        <p:xfrm>
          <a:off x="683333" y="6972574"/>
          <a:ext cx="9000000" cy="2872800"/>
        </p:xfrm>
        <a:graphic>
          <a:graphicData uri="http://schemas.openxmlformats.org/drawingml/2006/table">
            <a:tbl>
              <a:tblPr/>
              <a:tblGrid>
                <a:gridCol w="225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</a:tblGrid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테이블 명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customerStamp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컬럼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날짜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도장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id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stampDate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stamp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date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</a:t>
                      </a: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용량</a:t>
                      </a: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)</a:t>
                      </a: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8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제약 조건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foreign key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default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default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sysdate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O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</a:tbl>
          </a:graphicData>
        </a:graphic>
      </p:graphicFrame>
      <p:sp>
        <p:nvSpPr>
          <p:cNvPr id="17" name="TextBox 5"/>
          <p:cNvSpPr txBox="1"/>
          <p:nvPr/>
        </p:nvSpPr>
        <p:spPr>
          <a:xfrm>
            <a:off x="683334" y="6134100"/>
            <a:ext cx="746192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논리적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/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개념적 설계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18" name="TextBox 5"/>
          <p:cNvSpPr txBox="1"/>
          <p:nvPr/>
        </p:nvSpPr>
        <p:spPr>
          <a:xfrm>
            <a:off x="6477000" y="3086086"/>
            <a:ext cx="4800600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3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물리적 설계 및 결과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999" y="3924300"/>
            <a:ext cx="11269519" cy="3276600"/>
          </a:xfrm>
          <a:prstGeom prst="rect">
            <a:avLst/>
          </a:prstGeom>
          <a:ln>
            <a:solidFill>
              <a:srgbClr val="967663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2600" y="6933156"/>
            <a:ext cx="4117266" cy="2727689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  <p:extLst>
      <p:ext uri="{BB962C8B-B14F-4D97-AF65-F5344CB8AC3E}">
        <p14:creationId xmlns:p14="http://schemas.microsoft.com/office/powerpoint/2010/main" val="12255121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3"/>
          <p:cNvSpPr/>
          <p:nvPr/>
        </p:nvSpPr>
        <p:spPr>
          <a:xfrm>
            <a:off x="7204084" y="0"/>
            <a:ext cx="11083916" cy="10287000"/>
          </a:xfrm>
          <a:custGeom>
            <a:avLst/>
            <a:gdLst/>
            <a:ahLst/>
            <a:cxnLst/>
            <a:rect l="l" t="t" r="r" b="b"/>
            <a:pathLst>
              <a:path w="2919221" h="2709333">
                <a:moveTo>
                  <a:pt x="0" y="0"/>
                </a:moveTo>
                <a:lnTo>
                  <a:pt x="2919221" y="0"/>
                </a:lnTo>
                <a:lnTo>
                  <a:pt x="2919221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83333" y="1419302"/>
            <a:ext cx="7461927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02. </a:t>
            </a:r>
            <a:r>
              <a:rPr lang="ko-KR" alt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시나리오 </a:t>
            </a:r>
            <a:r>
              <a:rPr lang="en-US" altLang="ko-KR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2</a:t>
            </a:r>
            <a:endParaRPr lang="en-US" sz="56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The Seasons"/>
              <a:sym typeface="The Seaso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3334" y="3086086"/>
            <a:ext cx="556506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시나리오 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번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문제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83334" y="3924300"/>
            <a:ext cx="7461926" cy="16671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50"/>
              </a:lnSpc>
            </a:pPr>
            <a:r>
              <a:rPr lang="ko-KR" alt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 생성</a:t>
            </a:r>
            <a:endParaRPr lang="en-US" altLang="ko-KR" sz="1400" spc="-51" dirty="0" smtClean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>
              <a:lnSpc>
                <a:spcPts val="2550"/>
              </a:lnSpc>
            </a:pPr>
            <a:r>
              <a:rPr lang="ko-KR" alt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고객은 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이벤트에 참여 할 수 있다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 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이벤트는 별도의 테이블에 저장한다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 번호는 숫자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3</a:t>
            </a: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개의 조합이다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 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 번호와 이벤트 이름과 날짜를 저장한다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  <a:endParaRPr 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graphicFrame>
        <p:nvGraphicFramePr>
          <p:cNvPr id="13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408369"/>
              </p:ext>
            </p:extLst>
          </p:nvPr>
        </p:nvGraphicFramePr>
        <p:xfrm>
          <a:off x="683333" y="6972574"/>
          <a:ext cx="9000000" cy="2872800"/>
        </p:xfrm>
        <a:graphic>
          <a:graphicData uri="http://schemas.openxmlformats.org/drawingml/2006/table">
            <a:tbl>
              <a:tblPr/>
              <a:tblGrid>
                <a:gridCol w="225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</a:tblGrid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테이블 명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err="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customerEvent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컬럼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이벤트 번호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이벤트 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이벤트 날짜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err="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eventNum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eventName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eventDate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number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date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</a:t>
                      </a: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용량</a:t>
                      </a: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)</a:t>
                      </a: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3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10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제약 조건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default, primary key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random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</a:tbl>
          </a:graphicData>
        </a:graphic>
      </p:graphicFrame>
      <p:sp>
        <p:nvSpPr>
          <p:cNvPr id="17" name="TextBox 5"/>
          <p:cNvSpPr txBox="1"/>
          <p:nvPr/>
        </p:nvSpPr>
        <p:spPr>
          <a:xfrm>
            <a:off x="683334" y="6134100"/>
            <a:ext cx="746192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논리적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/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개념적 설계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18" name="TextBox 5"/>
          <p:cNvSpPr txBox="1"/>
          <p:nvPr/>
        </p:nvSpPr>
        <p:spPr>
          <a:xfrm>
            <a:off x="6477000" y="3086086"/>
            <a:ext cx="4800600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3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물리적 설계 및 결과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999" y="3924300"/>
            <a:ext cx="10185147" cy="3429000"/>
          </a:xfrm>
          <a:prstGeom prst="rect">
            <a:avLst/>
          </a:prstGeom>
          <a:ln>
            <a:solidFill>
              <a:srgbClr val="967663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571" y="7323240"/>
            <a:ext cx="4965829" cy="2162539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  <p:extLst>
      <p:ext uri="{BB962C8B-B14F-4D97-AF65-F5344CB8AC3E}">
        <p14:creationId xmlns:p14="http://schemas.microsoft.com/office/powerpoint/2010/main" val="34131236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3"/>
          <p:cNvSpPr/>
          <p:nvPr/>
        </p:nvSpPr>
        <p:spPr>
          <a:xfrm>
            <a:off x="7204084" y="0"/>
            <a:ext cx="11083916" cy="10287000"/>
          </a:xfrm>
          <a:custGeom>
            <a:avLst/>
            <a:gdLst/>
            <a:ahLst/>
            <a:cxnLst/>
            <a:rect l="l" t="t" r="r" b="b"/>
            <a:pathLst>
              <a:path w="2919221" h="2709333">
                <a:moveTo>
                  <a:pt x="0" y="0"/>
                </a:moveTo>
                <a:lnTo>
                  <a:pt x="2919221" y="0"/>
                </a:lnTo>
                <a:lnTo>
                  <a:pt x="2919221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683333" y="1419302"/>
            <a:ext cx="7461927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03. </a:t>
            </a:r>
            <a:r>
              <a:rPr lang="ko-KR" alt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시나리오 </a:t>
            </a:r>
            <a:r>
              <a:rPr lang="en-US" altLang="ko-KR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2_1</a:t>
            </a:r>
            <a:endParaRPr lang="en-US" sz="56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The Seasons"/>
              <a:sym typeface="The Seaso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683333" y="3086086"/>
            <a:ext cx="5516891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시나리오 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2_1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번 문제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83334" y="3924300"/>
            <a:ext cx="746192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50"/>
              </a:lnSpc>
            </a:pPr>
            <a:r>
              <a:rPr lang="ko-KR" alt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 참여 고객 관리</a:t>
            </a:r>
            <a:endParaRPr lang="ko-KR" alt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고객만 이벤트에 참여 가능하고</a:t>
            </a:r>
          </a:p>
          <a:p>
            <a:pPr>
              <a:lnSpc>
                <a:spcPts val="2550"/>
              </a:lnSpc>
            </a:pPr>
            <a:r>
              <a:rPr lang="ko-KR" alt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이벤트는 현재 계획된 이벤트만 신청이 가능하다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.</a:t>
            </a:r>
            <a:endParaRPr 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graphicFrame>
        <p:nvGraphicFramePr>
          <p:cNvPr id="13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103227"/>
              </p:ext>
            </p:extLst>
          </p:nvPr>
        </p:nvGraphicFramePr>
        <p:xfrm>
          <a:off x="683333" y="6972574"/>
          <a:ext cx="9000000" cy="2872800"/>
        </p:xfrm>
        <a:graphic>
          <a:graphicData uri="http://schemas.openxmlformats.org/drawingml/2006/table">
            <a:tbl>
              <a:tblPr/>
              <a:tblGrid>
                <a:gridCol w="225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2250000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</a:tblGrid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테이블 명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err="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eventApply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테이블 명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컬럼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고객 아이디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이벤트 번호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컬럼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id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eventNum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이름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number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</a:t>
                      </a: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용량</a:t>
                      </a:r>
                      <a:r>
                        <a:rPr lang="en-US" altLang="ko-KR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)</a:t>
                      </a: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8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3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</a:t>
                      </a: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용량</a:t>
                      </a:r>
                      <a:r>
                        <a:rPr lang="en-US" altLang="ko-KR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)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제약 조건</a:t>
                      </a: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foreign key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foreign key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제약 조건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410400">
                <a:tc>
                  <a:txBody>
                    <a:bodyPr/>
                    <a:lstStyle/>
                    <a:p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</a:tbl>
          </a:graphicData>
        </a:graphic>
      </p:graphicFrame>
      <p:sp>
        <p:nvSpPr>
          <p:cNvPr id="17" name="TextBox 5"/>
          <p:cNvSpPr txBox="1"/>
          <p:nvPr/>
        </p:nvSpPr>
        <p:spPr>
          <a:xfrm>
            <a:off x="683334" y="6134100"/>
            <a:ext cx="7461926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논리적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/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개념적 설계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18" name="TextBox 5"/>
          <p:cNvSpPr txBox="1"/>
          <p:nvPr/>
        </p:nvSpPr>
        <p:spPr>
          <a:xfrm>
            <a:off x="6477000" y="3086086"/>
            <a:ext cx="4800600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3</a:t>
            </a: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물리적 설계 및 결과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999" y="3924300"/>
            <a:ext cx="11422957" cy="2838177"/>
          </a:xfrm>
          <a:prstGeom prst="rect">
            <a:avLst/>
          </a:prstGeom>
          <a:ln>
            <a:solidFill>
              <a:srgbClr val="967663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8800" y="5710577"/>
            <a:ext cx="4345866" cy="3023998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  <p:extLst>
      <p:ext uri="{BB962C8B-B14F-4D97-AF65-F5344CB8AC3E}">
        <p14:creationId xmlns:p14="http://schemas.microsoft.com/office/powerpoint/2010/main" val="12048285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3"/>
          <p:cNvSpPr/>
          <p:nvPr/>
        </p:nvSpPr>
        <p:spPr>
          <a:xfrm>
            <a:off x="0" y="-1"/>
            <a:ext cx="11094802" cy="10287001"/>
          </a:xfrm>
          <a:custGeom>
            <a:avLst/>
            <a:gdLst/>
            <a:ahLst/>
            <a:cxnLst/>
            <a:rect l="l" t="t" r="r" b="b"/>
            <a:pathLst>
              <a:path w="2919221" h="2709333">
                <a:moveTo>
                  <a:pt x="0" y="0"/>
                </a:moveTo>
                <a:lnTo>
                  <a:pt x="2919221" y="0"/>
                </a:lnTo>
                <a:lnTo>
                  <a:pt x="2919221" y="2709333"/>
                </a:lnTo>
                <a:lnTo>
                  <a:pt x="0" y="2709333"/>
                </a:lnTo>
                <a:close/>
              </a:path>
            </a:pathLst>
          </a:custGeom>
          <a:solidFill>
            <a:srgbClr val="FFFFFF"/>
          </a:solidFill>
        </p:spPr>
        <p:txBody>
          <a:bodyPr/>
          <a:lstStyle/>
          <a:p>
            <a:endParaRPr lang="ko-KR" altLang="en-US" dirty="0"/>
          </a:p>
        </p:txBody>
      </p:sp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1734800" y="1419302"/>
            <a:ext cx="5715000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48"/>
              </a:lnSpc>
            </a:pPr>
            <a:r>
              <a:rPr 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04. DB </a:t>
            </a:r>
            <a:r>
              <a:rPr lang="ko-KR" altLang="en-US" sz="5600" dirty="0" smtClean="0">
                <a:solidFill>
                  <a:srgbClr val="341909"/>
                </a:solidFill>
                <a:latin typeface="나눔명조" panose="02020603020101020101" pitchFamily="18" charset="-127"/>
                <a:ea typeface="나눔명조" panose="02020603020101020101" pitchFamily="18" charset="-127"/>
                <a:cs typeface="The Seasons"/>
                <a:sym typeface="The Seasons"/>
              </a:rPr>
              <a:t>분석</a:t>
            </a:r>
            <a:endParaRPr lang="en-US" sz="5600" dirty="0">
              <a:solidFill>
                <a:srgbClr val="341909"/>
              </a:solidFill>
              <a:latin typeface="나눔명조" panose="02020603020101020101" pitchFamily="18" charset="-127"/>
              <a:ea typeface="나눔명조" panose="02020603020101020101" pitchFamily="18" charset="-127"/>
              <a:cs typeface="The Seasons"/>
              <a:sym typeface="The Seaso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734800" y="3086086"/>
            <a:ext cx="4267200" cy="569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1.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분석 </a:t>
            </a:r>
            <a:r>
              <a:rPr lang="en-US" altLang="ko-KR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table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734800" y="3924300"/>
            <a:ext cx="6096000" cy="6001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50"/>
              </a:lnSpc>
            </a:pPr>
            <a:r>
              <a:rPr lang="en-US" altLang="ko-KR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create 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table </a:t>
            </a:r>
            <a:r>
              <a:rPr lang="en-US" altLang="ko-KR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stu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(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id varchar2(3),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name varchar2(6),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addr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varchar2(6),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primary key(id)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);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create 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table sub(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scode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varchar2(3) primary key,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sname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varchar2(6),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str</a:t>
            </a:r>
            <a:r>
              <a:rPr lang="en-US" altLang="ko-KR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varchar2(6)</a:t>
            </a:r>
          </a:p>
          <a:p>
            <a:pPr>
              <a:lnSpc>
                <a:spcPts val="2550"/>
              </a:lnSpc>
            </a:pPr>
            <a:r>
              <a:rPr lang="en-US" altLang="ko-KR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);</a:t>
            </a:r>
          </a:p>
          <a:p>
            <a:pPr>
              <a:lnSpc>
                <a:spcPts val="2550"/>
              </a:lnSpc>
            </a:pP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create table 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sugang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(</a:t>
            </a:r>
          </a:p>
          <a:p>
            <a:pPr>
              <a:lnSpc>
                <a:spcPts val="2550"/>
              </a:lnSpc>
            </a:pP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userid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varchar2(3),</a:t>
            </a:r>
          </a:p>
          <a:p>
            <a:pPr>
              <a:lnSpc>
                <a:spcPts val="2550"/>
              </a:lnSpc>
            </a:pP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subcode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varchar2(3),</a:t>
            </a:r>
          </a:p>
          <a:p>
            <a:pPr>
              <a:lnSpc>
                <a:spcPts val="2550"/>
              </a:lnSpc>
            </a:pP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constraint 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sugang_fk_userid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 foreign key(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userid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 references 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stu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(id)</a:t>
            </a:r>
          </a:p>
          <a:p>
            <a:pPr>
              <a:lnSpc>
                <a:spcPts val="2550"/>
              </a:lnSpc>
            </a:pP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on delete set </a:t>
            </a:r>
            <a:r>
              <a:rPr 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null</a:t>
            </a:r>
          </a:p>
          <a:p>
            <a:pPr>
              <a:lnSpc>
                <a:spcPts val="2550"/>
              </a:lnSpc>
            </a:pPr>
            <a:r>
              <a:rPr 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constraint 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sugang_fk_subcode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 foreign key(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subcode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 references sub(</a:t>
            </a:r>
            <a:r>
              <a:rPr lang="en-US" sz="1400" spc="-51" dirty="0" err="1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scode</a:t>
            </a: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</a:t>
            </a:r>
          </a:p>
          <a:p>
            <a:pPr>
              <a:lnSpc>
                <a:spcPts val="2550"/>
              </a:lnSpc>
            </a:pPr>
            <a:r>
              <a:rPr lang="en-US" sz="1400" spc="-51" dirty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on delete </a:t>
            </a:r>
            <a:r>
              <a:rPr lang="en-US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cascade</a:t>
            </a:r>
            <a:r>
              <a:rPr lang="en-US" altLang="ko-KR" sz="1400" spc="-51" dirty="0" smtClean="0">
                <a:solidFill>
                  <a:srgbClr val="341909"/>
                </a:solidFill>
                <a:latin typeface="Source Han Sans KR Light"/>
                <a:ea typeface="Source Han Sans KR Light"/>
                <a:cs typeface="Source Han Sans KR Light"/>
                <a:sym typeface="Source Han Sans KR Light"/>
              </a:rPr>
              <a:t>);</a:t>
            </a:r>
            <a:endParaRPr lang="en-US" sz="1400" spc="-51" dirty="0">
              <a:solidFill>
                <a:srgbClr val="341909"/>
              </a:solidFill>
              <a:latin typeface="Source Han Sans KR Light"/>
              <a:ea typeface="Source Han Sans KR Light"/>
              <a:cs typeface="Source Han Sans KR Light"/>
              <a:sym typeface="Source Han Sans KR Ligh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34" y="2330180"/>
            <a:ext cx="10727896" cy="5053232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  <p:extLst>
      <p:ext uri="{BB962C8B-B14F-4D97-AF65-F5344CB8AC3E}">
        <p14:creationId xmlns:p14="http://schemas.microsoft.com/office/powerpoint/2010/main" val="40197147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683333" y="1413845"/>
            <a:ext cx="5516891" cy="569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분석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graphicFrame>
        <p:nvGraphicFramePr>
          <p:cNvPr id="12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392690"/>
              </p:ext>
            </p:extLst>
          </p:nvPr>
        </p:nvGraphicFramePr>
        <p:xfrm>
          <a:off x="683333" y="2247897"/>
          <a:ext cx="16921332" cy="7524000"/>
        </p:xfrm>
        <a:graphic>
          <a:graphicData uri="http://schemas.openxmlformats.org/drawingml/2006/table">
            <a:tbl>
              <a:tblPr/>
              <a:tblGrid>
                <a:gridCol w="968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4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94795">
                  <a:extLst>
                    <a:ext uri="{9D8B030D-6E8A-4147-A177-3AD203B41FA5}">
                      <a16:colId xmlns:a16="http://schemas.microsoft.com/office/drawing/2014/main" val="94608852"/>
                    </a:ext>
                  </a:extLst>
                </a:gridCol>
                <a:gridCol w="1465004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4498265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</a:tblGrid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번호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문제</a:t>
                      </a:r>
                      <a:endParaRPr 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코드</a:t>
                      </a:r>
                      <a:endParaRPr 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 여부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비고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수원 이라는 학생이 등록하였다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수원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2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일지매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서울 이라는 학생이 등록하였다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일지매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서울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3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아저씨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대전 이라는 학생이 등록하였다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아저씨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대전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FF000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불가</a:t>
                      </a:r>
                      <a:endParaRPr lang="en-US" sz="1700" kern="1200" spc="-51" dirty="0">
                        <a:solidFill>
                          <a:srgbClr val="FF000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column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id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에 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primary key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기능을 부여하여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</a:t>
                      </a: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유일성을 가지게 된다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4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ccc,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오징어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서울특별시라는 학생이 등록하였다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values('ccc',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오징어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서울특별시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FF000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불가</a:t>
                      </a:r>
                      <a:endParaRPr lang="en-US" sz="1700" kern="1200" spc="-51" dirty="0">
                        <a:solidFill>
                          <a:srgbClr val="FF000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column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addr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의 속성이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varchar2(6)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으로</a:t>
                      </a:r>
                      <a:endParaRPr lang="en-US" altLang="ko-KR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한글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다섯글자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(10)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는 입력이 불가하다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5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c01,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오라클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김길수 라는 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sub values('c01',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오라클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김길수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6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c02,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자바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김아무개라는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sub values('c02',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자바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김아무개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FF000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불가</a:t>
                      </a:r>
                      <a:endParaRPr lang="en-US" altLang="ko-KR" sz="1700" kern="1200" spc="-51" dirty="0" smtClean="0">
                        <a:solidFill>
                          <a:srgbClr val="FF000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column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baseline="0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str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의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속성이 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varchar2(6)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으로</a:t>
                      </a:r>
                      <a:endParaRPr lang="en-US" altLang="ko-KR" sz="1700" kern="1200" spc="-51" baseline="0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한글 </a:t>
                      </a:r>
                      <a:r>
                        <a:rPr lang="ko-KR" altLang="en-US" sz="1700" kern="1200" spc="-51" baseline="0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네글자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(8)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는 입력이 불가하다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7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c02,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객체언어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 이라는 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sub values('c03', 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객체언어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FF000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불가</a:t>
                      </a:r>
                      <a:endParaRPr lang="ko-KR" altLang="en-US" sz="1700" kern="1200" spc="-51" dirty="0">
                        <a:solidFill>
                          <a:srgbClr val="FF000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column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baseline="0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sname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의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속성이 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varchar2(6)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으로</a:t>
                      </a:r>
                      <a:endParaRPr lang="en-US" altLang="ko-KR" sz="1700" kern="1200" spc="-51" baseline="0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한글 </a:t>
                      </a:r>
                      <a:r>
                        <a:rPr lang="ko-KR" altLang="en-US" sz="1700" kern="1200" spc="-51" baseline="0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네글자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(8)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는 입력이 불가하다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3401148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8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c03, html,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이길동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이라는 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sub values('c04', 'html', 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086697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9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c04,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js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김자바라는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sub values('c05', 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js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김자바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3415549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10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과목코드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c05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를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'c05');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9714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8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683334" y="710184"/>
            <a:ext cx="16921332" cy="0"/>
          </a:xfrm>
          <a:prstGeom prst="line">
            <a:avLst/>
          </a:prstGeom>
          <a:ln w="9525" cap="flat">
            <a:solidFill>
              <a:srgbClr val="96766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683333" y="1413845"/>
            <a:ext cx="5516891" cy="628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27"/>
              </a:lnSpc>
            </a:pPr>
            <a:r>
              <a:rPr 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2. </a:t>
            </a:r>
            <a:r>
              <a:rPr lang="ko-KR" altLang="en-US" sz="3199" spc="-95" dirty="0" smtClean="0">
                <a:solidFill>
                  <a:srgbClr val="341909"/>
                </a:solidFill>
                <a:latin typeface="NanumMyeongjo"/>
                <a:ea typeface="NanumMyeongjo"/>
                <a:cs typeface="NanumMyeongjo"/>
                <a:sym typeface="Nanum Myeongjo"/>
              </a:rPr>
              <a:t>문제</a:t>
            </a:r>
            <a:endParaRPr lang="en-US" sz="3199" spc="-95" dirty="0">
              <a:solidFill>
                <a:srgbClr val="341909"/>
              </a:solidFill>
              <a:latin typeface="NanumMyeongjo"/>
              <a:ea typeface="NanumMyeongjo"/>
              <a:cs typeface="NanumMyeongjo"/>
              <a:sym typeface="Nanum Myeongjo"/>
            </a:endParaRPr>
          </a:p>
        </p:txBody>
      </p:sp>
      <p:graphicFrame>
        <p:nvGraphicFramePr>
          <p:cNvPr id="12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456446"/>
              </p:ext>
            </p:extLst>
          </p:nvPr>
        </p:nvGraphicFramePr>
        <p:xfrm>
          <a:off x="683333" y="2247902"/>
          <a:ext cx="16921332" cy="7524000"/>
        </p:xfrm>
        <a:graphic>
          <a:graphicData uri="http://schemas.openxmlformats.org/drawingml/2006/table">
            <a:tbl>
              <a:tblPr/>
              <a:tblGrid>
                <a:gridCol w="968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4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94795">
                  <a:extLst>
                    <a:ext uri="{9D8B030D-6E8A-4147-A177-3AD203B41FA5}">
                      <a16:colId xmlns:a16="http://schemas.microsoft.com/office/drawing/2014/main" val="2399646451"/>
                    </a:ext>
                  </a:extLst>
                </a:gridCol>
                <a:gridCol w="1235273">
                  <a:extLst>
                    <a:ext uri="{9D8B030D-6E8A-4147-A177-3AD203B41FA5}">
                      <a16:colId xmlns:a16="http://schemas.microsoft.com/office/drawing/2014/main" val="777812335"/>
                    </a:ext>
                  </a:extLst>
                </a:gridCol>
                <a:gridCol w="4727996">
                  <a:extLst>
                    <a:ext uri="{9D8B030D-6E8A-4147-A177-3AD203B41FA5}">
                      <a16:colId xmlns:a16="http://schemas.microsoft.com/office/drawing/2014/main" val="202670434"/>
                    </a:ext>
                  </a:extLst>
                </a:gridCol>
              </a:tblGrid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번호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문제</a:t>
                      </a:r>
                      <a:endParaRPr 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코드</a:t>
                      </a:r>
                      <a:endParaRPr 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 여부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b="1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비고</a:t>
                      </a:r>
                      <a:endParaRPr lang="ko-KR" altLang="en-US" sz="1700" b="1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76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11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과목코드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c01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'c01');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12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아이다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과목코드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c03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'c03');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FF000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불가</a:t>
                      </a:r>
                      <a:endParaRPr lang="en-US" sz="1700" kern="1200" spc="-51" dirty="0">
                        <a:solidFill>
                          <a:srgbClr val="FF000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c03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에서 참조하는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table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sub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에서</a:t>
                      </a:r>
                      <a:endParaRPr lang="en-US" altLang="ko-KR" sz="1700" kern="1200" spc="-51" baseline="0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c03</a:t>
                      </a:r>
                      <a:r>
                        <a:rPr lang="ko-KR" altLang="en-US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 관련된 과목이 생성되지 않았다</a:t>
                      </a:r>
                      <a:r>
                        <a:rPr lang="en-US" altLang="ko-KR" sz="1700" kern="1200" spc="-51" baseline="0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13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과목코드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c01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를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'c01');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8840664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14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홍길동의 이름을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이길동으로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변경하시오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update 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set name='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이길동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‘</a:t>
                      </a: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where name='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';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8530468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15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오라클 선생님의 이름을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김오라로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변경하시오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update sub set 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str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오라클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‘</a:t>
                      </a: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where </a:t>
                      </a:r>
                      <a:r>
                        <a:rPr 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str</a:t>
                      </a:r>
                      <a:r>
                        <a:rPr 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김오라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';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571714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16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 신청한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c01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을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c04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로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변경하시오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update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set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subcode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='c04‘</a:t>
                      </a: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where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userid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059729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17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aaa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 신청한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html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과목을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철회하시오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delete from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endParaRPr lang="en-US" altLang="ko-KR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where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userid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 and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subcode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='c04';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00B05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  <a:endParaRPr lang="ko-KR" altLang="en-US" sz="1700" kern="1200" spc="-51" dirty="0">
                        <a:solidFill>
                          <a:srgbClr val="00B050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실행은 되지만 실질적으로 삭제되는 행은 없다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3401148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18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 학생을 삭제하시고 수강신청 테이블을</a:t>
                      </a:r>
                      <a:endParaRPr lang="en-US" altLang="ko-KR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확인하시오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delete from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stu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where name='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홍길동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kern="1200" spc="-51" dirty="0" smtClean="0">
                          <a:solidFill>
                            <a:srgbClr val="00B050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실행은 되지만 실질적으로 삭제되는 행은 없다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086697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19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김자바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과목을 삭제하시고 수강신청 테이블을</a:t>
                      </a:r>
                      <a:endParaRPr lang="en-US" altLang="ko-KR" sz="1700" kern="1200" spc="-51" dirty="0" smtClean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확인하시오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.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delete from sub where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str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='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김자바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3415549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20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아이디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,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과목코드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c01</a:t>
                      </a: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를 </a:t>
                      </a:r>
                      <a:r>
                        <a:rPr lang="ko-KR" altLang="en-US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등록하시오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insert into 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sugang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 values('</a:t>
                      </a:r>
                      <a:r>
                        <a:rPr lang="en-US" altLang="ko-KR" sz="1700" kern="1200" spc="-51" dirty="0" err="1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bbb</a:t>
                      </a: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', 'c01');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가능</a:t>
                      </a: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latinLnBrk="1">
                        <a:lnSpc>
                          <a:spcPct val="103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700" kern="1200" spc="-51" dirty="0" smtClean="0">
                          <a:solidFill>
                            <a:srgbClr val="341909"/>
                          </a:solidFill>
                          <a:latin typeface="Source Han Sans KR Light"/>
                          <a:ea typeface="Source Han Sans KR Light"/>
                          <a:cs typeface="Source Han Sans KR Light"/>
                        </a:rPr>
                        <a:t>-</a:t>
                      </a:r>
                      <a:endParaRPr lang="ko-KR" altLang="en-US" sz="1700" kern="1200" spc="-51" dirty="0">
                        <a:solidFill>
                          <a:srgbClr val="341909"/>
                        </a:solidFill>
                        <a:latin typeface="Source Han Sans KR Light"/>
                        <a:ea typeface="Source Han Sans KR Light"/>
                        <a:cs typeface="Source Han Sans KR Light"/>
                      </a:endParaRPr>
                    </a:p>
                  </a:txBody>
                  <a:tcPr anchor="ctr">
                    <a:lnL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6766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9714677"/>
                  </a:ext>
                </a:extLst>
              </a:tr>
            </a:tbl>
          </a:graphicData>
        </a:graphic>
      </p:graphicFrame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3400" y="6574948"/>
            <a:ext cx="2057400" cy="3461047"/>
          </a:xfrm>
          <a:prstGeom prst="rect">
            <a:avLst/>
          </a:prstGeom>
          <a:ln>
            <a:solidFill>
              <a:srgbClr val="967663"/>
            </a:solidFill>
          </a:ln>
        </p:spPr>
      </p:pic>
    </p:spTree>
    <p:extLst>
      <p:ext uri="{BB962C8B-B14F-4D97-AF65-F5344CB8AC3E}">
        <p14:creationId xmlns:p14="http://schemas.microsoft.com/office/powerpoint/2010/main" val="10231349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1140</Words>
  <Application>Microsoft Office PowerPoint</Application>
  <PresentationFormat>사용자 지정</PresentationFormat>
  <Paragraphs>311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3" baseType="lpstr">
      <vt:lpstr>NanumMyeongjo</vt:lpstr>
      <vt:lpstr>Source Han Sans KR Medium</vt:lpstr>
      <vt:lpstr>Nanum Myeongjo</vt:lpstr>
      <vt:lpstr>맑은 고딕</vt:lpstr>
      <vt:lpstr>Calibri</vt:lpstr>
      <vt:lpstr>Gotham Bold</vt:lpstr>
      <vt:lpstr>나눔명조</vt:lpstr>
      <vt:lpstr>Source Han Sans KR</vt:lpstr>
      <vt:lpstr>Arial</vt:lpstr>
      <vt:lpstr>The Seasons</vt:lpstr>
      <vt:lpstr>Source Han Sans KR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베이지색 심플한 사진 디자인 포트폴리오 프리젠테이션</dc:title>
  <cp:lastModifiedBy>06</cp:lastModifiedBy>
  <cp:revision>51</cp:revision>
  <dcterms:created xsi:type="dcterms:W3CDTF">2006-08-16T00:00:00Z</dcterms:created>
  <dcterms:modified xsi:type="dcterms:W3CDTF">2024-08-27T09:03:43Z</dcterms:modified>
  <dc:identifier>DAGOmYvZOuk</dc:identifier>
</cp:coreProperties>
</file>

<file path=docProps/thumbnail.jpeg>
</file>